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6" r:id="rId2"/>
    <p:sldId id="282" r:id="rId3"/>
    <p:sldId id="1080" r:id="rId4"/>
    <p:sldId id="1092" r:id="rId5"/>
    <p:sldId id="1091" r:id="rId6"/>
    <p:sldId id="602" r:id="rId7"/>
    <p:sldId id="273" r:id="rId8"/>
    <p:sldId id="274" r:id="rId9"/>
    <p:sldId id="275" r:id="rId10"/>
    <p:sldId id="27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080"/>
            <p14:sldId id="1092"/>
            <p14:sldId id="1091"/>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731365-D8E4-4001-9FE1-C3EE9673876B}" v="2" dt="2025-01-24T13:19:35.4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9" autoAdjust="0"/>
    <p:restoredTop sz="96447" autoAdjust="0"/>
  </p:normalViewPr>
  <p:slideViewPr>
    <p:cSldViewPr snapToGrid="0">
      <p:cViewPr varScale="1">
        <p:scale>
          <a:sx n="102" d="100"/>
          <a:sy n="102" d="100"/>
        </p:scale>
        <p:origin x="1878" y="31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arder" userId="2b8d8b750cb213a7" providerId="LiveId" clId="{C3731365-D8E4-4001-9FE1-C3EE9673876B}"/>
    <pc:docChg chg="custSel modSld">
      <pc:chgData name="Douglas Harder" userId="2b8d8b750cb213a7" providerId="LiveId" clId="{C3731365-D8E4-4001-9FE1-C3EE9673876B}" dt="2025-01-24T13:19:35.465" v="3"/>
      <pc:docMkLst>
        <pc:docMk/>
      </pc:docMkLst>
      <pc:sldChg chg="delSp modTransition modAnim">
        <pc:chgData name="Douglas Harder" userId="2b8d8b750cb213a7" providerId="LiveId" clId="{C3731365-D8E4-4001-9FE1-C3EE9673876B}" dt="2025-01-24T13:19:35.465" v="3"/>
        <pc:sldMkLst>
          <pc:docMk/>
          <pc:sldMk cId="656847970" sldId="256"/>
        </pc:sldMkLst>
        <pc:picChg chg="del">
          <ac:chgData name="Douglas Harder" userId="2b8d8b750cb213a7" providerId="LiveId" clId="{C3731365-D8E4-4001-9FE1-C3EE9673876B}" dt="2025-01-24T13:19:35.465" v="3"/>
          <ac:picMkLst>
            <pc:docMk/>
            <pc:sldMk cId="656847970" sldId="256"/>
            <ac:picMk id="8" creationId="{6C692B7D-8E52-4115-9615-DAC573FBB37E}"/>
          </ac:picMkLst>
        </pc:picChg>
      </pc:sldChg>
      <pc:sldChg chg="delSp modTransition modAnim">
        <pc:chgData name="Douglas Harder" userId="2b8d8b750cb213a7" providerId="LiveId" clId="{C3731365-D8E4-4001-9FE1-C3EE9673876B}" dt="2025-01-24T13:19:35.465" v="3"/>
        <pc:sldMkLst>
          <pc:docMk/>
          <pc:sldMk cId="1740462976" sldId="273"/>
        </pc:sldMkLst>
        <pc:picChg chg="del">
          <ac:chgData name="Douglas Harder" userId="2b8d8b750cb213a7" providerId="LiveId" clId="{C3731365-D8E4-4001-9FE1-C3EE9673876B}" dt="2025-01-24T13:19:35.465" v="3"/>
          <ac:picMkLst>
            <pc:docMk/>
            <pc:sldMk cId="1740462976" sldId="273"/>
            <ac:picMk id="5" creationId="{928CDBF0-D9DC-4A82-87AE-A279DFA76CF4}"/>
          </ac:picMkLst>
        </pc:picChg>
      </pc:sldChg>
      <pc:sldChg chg="delSp modTransition modAnim">
        <pc:chgData name="Douglas Harder" userId="2b8d8b750cb213a7" providerId="LiveId" clId="{C3731365-D8E4-4001-9FE1-C3EE9673876B}" dt="2025-01-24T13:19:35.465" v="3"/>
        <pc:sldMkLst>
          <pc:docMk/>
          <pc:sldMk cId="886795597" sldId="274"/>
        </pc:sldMkLst>
        <pc:picChg chg="del">
          <ac:chgData name="Douglas Harder" userId="2b8d8b750cb213a7" providerId="LiveId" clId="{C3731365-D8E4-4001-9FE1-C3EE9673876B}" dt="2025-01-24T13:19:35.465" v="3"/>
          <ac:picMkLst>
            <pc:docMk/>
            <pc:sldMk cId="886795597" sldId="274"/>
            <ac:picMk id="7" creationId="{718CC8B1-5C10-42BE-A05E-D186C74E8F28}"/>
          </ac:picMkLst>
        </pc:picChg>
      </pc:sldChg>
      <pc:sldChg chg="delSp modTransition modAnim">
        <pc:chgData name="Douglas Harder" userId="2b8d8b750cb213a7" providerId="LiveId" clId="{C3731365-D8E4-4001-9FE1-C3EE9673876B}" dt="2025-01-24T13:19:35.465" v="3"/>
        <pc:sldMkLst>
          <pc:docMk/>
          <pc:sldMk cId="1131585356" sldId="275"/>
        </pc:sldMkLst>
        <pc:picChg chg="del">
          <ac:chgData name="Douglas Harder" userId="2b8d8b750cb213a7" providerId="LiveId" clId="{C3731365-D8E4-4001-9FE1-C3EE9673876B}" dt="2025-01-24T13:19:35.465" v="3"/>
          <ac:picMkLst>
            <pc:docMk/>
            <pc:sldMk cId="1131585356" sldId="275"/>
            <ac:picMk id="8" creationId="{D23E4374-F87D-4214-96CF-B496C02A7374}"/>
          </ac:picMkLst>
        </pc:picChg>
      </pc:sldChg>
      <pc:sldChg chg="delSp modTransition modAnim">
        <pc:chgData name="Douglas Harder" userId="2b8d8b750cb213a7" providerId="LiveId" clId="{C3731365-D8E4-4001-9FE1-C3EE9673876B}" dt="2025-01-24T13:19:35.465" v="3"/>
        <pc:sldMkLst>
          <pc:docMk/>
          <pc:sldMk cId="4272497073" sldId="276"/>
        </pc:sldMkLst>
        <pc:picChg chg="del">
          <ac:chgData name="Douglas Harder" userId="2b8d8b750cb213a7" providerId="LiveId" clId="{C3731365-D8E4-4001-9FE1-C3EE9673876B}" dt="2025-01-24T13:19:35.465" v="3"/>
          <ac:picMkLst>
            <pc:docMk/>
            <pc:sldMk cId="4272497073" sldId="276"/>
            <ac:picMk id="7" creationId="{552E99E1-BF8D-4AB8-B73F-CB7EA44F3DCA}"/>
          </ac:picMkLst>
        </pc:picChg>
      </pc:sldChg>
      <pc:sldChg chg="delSp modTransition modAnim">
        <pc:chgData name="Douglas Harder" userId="2b8d8b750cb213a7" providerId="LiveId" clId="{C3731365-D8E4-4001-9FE1-C3EE9673876B}" dt="2025-01-24T13:19:35.465" v="3"/>
        <pc:sldMkLst>
          <pc:docMk/>
          <pc:sldMk cId="2835283541" sldId="282"/>
        </pc:sldMkLst>
        <pc:picChg chg="del">
          <ac:chgData name="Douglas Harder" userId="2b8d8b750cb213a7" providerId="LiveId" clId="{C3731365-D8E4-4001-9FE1-C3EE9673876B}" dt="2025-01-24T13:19:35.465" v="3"/>
          <ac:picMkLst>
            <pc:docMk/>
            <pc:sldMk cId="2835283541" sldId="282"/>
            <ac:picMk id="9" creationId="{C225BB85-4C5D-4AFB-8011-6716B874C7C9}"/>
          </ac:picMkLst>
        </pc:picChg>
      </pc:sldChg>
      <pc:sldChg chg="delSp modSp mod modTransition modAnim">
        <pc:chgData name="Douglas Harder" userId="2b8d8b750cb213a7" providerId="LiveId" clId="{C3731365-D8E4-4001-9FE1-C3EE9673876B}" dt="2025-01-24T13:19:35.465" v="3"/>
        <pc:sldMkLst>
          <pc:docMk/>
          <pc:sldMk cId="2475975949" sldId="602"/>
        </pc:sldMkLst>
        <pc:spChg chg="mod">
          <ac:chgData name="Douglas Harder" userId="2b8d8b750cb213a7" providerId="LiveId" clId="{C3731365-D8E4-4001-9FE1-C3EE9673876B}" dt="2025-01-24T13:19:33.258" v="2" actId="27636"/>
          <ac:spMkLst>
            <pc:docMk/>
            <pc:sldMk cId="2475975949" sldId="602"/>
            <ac:spMk id="3" creationId="{00000000-0000-0000-0000-000000000000}"/>
          </ac:spMkLst>
        </pc:spChg>
        <pc:picChg chg="del">
          <ac:chgData name="Douglas Harder" userId="2b8d8b750cb213a7" providerId="LiveId" clId="{C3731365-D8E4-4001-9FE1-C3EE9673876B}" dt="2025-01-24T13:19:35.465" v="3"/>
          <ac:picMkLst>
            <pc:docMk/>
            <pc:sldMk cId="2475975949" sldId="602"/>
            <ac:picMk id="11" creationId="{CD814A3A-4A8C-4F4C-800C-F6B55AF8CFA1}"/>
          </ac:picMkLst>
        </pc:picChg>
      </pc:sldChg>
      <pc:sldChg chg="delSp modSp mod modTransition modAnim">
        <pc:chgData name="Douglas Harder" userId="2b8d8b750cb213a7" providerId="LiveId" clId="{C3731365-D8E4-4001-9FE1-C3EE9673876B}" dt="2025-01-24T13:19:35.465" v="3"/>
        <pc:sldMkLst>
          <pc:docMk/>
          <pc:sldMk cId="3550680825" sldId="1080"/>
        </pc:sldMkLst>
        <pc:spChg chg="mod">
          <ac:chgData name="Douglas Harder" userId="2b8d8b750cb213a7" providerId="LiveId" clId="{C3731365-D8E4-4001-9FE1-C3EE9673876B}" dt="2025-01-24T13:19:33.243" v="1" actId="27636"/>
          <ac:spMkLst>
            <pc:docMk/>
            <pc:sldMk cId="3550680825" sldId="1080"/>
            <ac:spMk id="3" creationId="{783B1937-6703-4F59-B8F4-E1E934762CA3}"/>
          </ac:spMkLst>
        </pc:spChg>
        <pc:picChg chg="del">
          <ac:chgData name="Douglas Harder" userId="2b8d8b750cb213a7" providerId="LiveId" clId="{C3731365-D8E4-4001-9FE1-C3EE9673876B}" dt="2025-01-24T13:19:35.465" v="3"/>
          <ac:picMkLst>
            <pc:docMk/>
            <pc:sldMk cId="3550680825" sldId="1080"/>
            <ac:picMk id="16" creationId="{F9093CED-D49A-4410-BB65-B81A3533C7F5}"/>
          </ac:picMkLst>
        </pc:picChg>
      </pc:sldChg>
      <pc:sldChg chg="delSp modTransition modAnim">
        <pc:chgData name="Douglas Harder" userId="2b8d8b750cb213a7" providerId="LiveId" clId="{C3731365-D8E4-4001-9FE1-C3EE9673876B}" dt="2025-01-24T13:19:35.465" v="3"/>
        <pc:sldMkLst>
          <pc:docMk/>
          <pc:sldMk cId="3728784811" sldId="1091"/>
        </pc:sldMkLst>
        <pc:picChg chg="del">
          <ac:chgData name="Douglas Harder" userId="2b8d8b750cb213a7" providerId="LiveId" clId="{C3731365-D8E4-4001-9FE1-C3EE9673876B}" dt="2025-01-24T13:19:35.465" v="3"/>
          <ac:picMkLst>
            <pc:docMk/>
            <pc:sldMk cId="3728784811" sldId="1091"/>
            <ac:picMk id="12" creationId="{52688C12-475E-48E8-B2B5-3EC496196DAF}"/>
          </ac:picMkLst>
        </pc:picChg>
      </pc:sldChg>
      <pc:sldChg chg="delSp modTransition modAnim">
        <pc:chgData name="Douglas Harder" userId="2b8d8b750cb213a7" providerId="LiveId" clId="{C3731365-D8E4-4001-9FE1-C3EE9673876B}" dt="2025-01-24T13:19:35.465" v="3"/>
        <pc:sldMkLst>
          <pc:docMk/>
          <pc:sldMk cId="2603880722" sldId="1092"/>
        </pc:sldMkLst>
        <pc:picChg chg="del">
          <ac:chgData name="Douglas Harder" userId="2b8d8b750cb213a7" providerId="LiveId" clId="{C3731365-D8E4-4001-9FE1-C3EE9673876B}" dt="2025-01-24T13:19:35.465" v="3"/>
          <ac:picMkLst>
            <pc:docMk/>
            <pc:sldMk cId="2603880722" sldId="1092"/>
            <ac:picMk id="8" creationId="{E1EF29E7-9593-4FEA-B5C0-8448729D49D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2025-01-24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CA"/>
              <a:t>Approximating the value of an expression</a:t>
            </a:r>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CA"/>
              <a:t>Approximating the value of an expression</a:t>
            </a:r>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CA"/>
              <a:t>Approximating the value of an expression</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CA"/>
              <a:t>Approximating the value of an expression</a:t>
            </a:r>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CA"/>
              <a:t>Approximating the value of an expression</a:t>
            </a:r>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CA"/>
              <a:t>Approximating the value of an expression</a:t>
            </a:r>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CA"/>
              <a:t>Approximating the value of an expression</a:t>
            </a:r>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CA"/>
              <a:t>Approximating the value of an expression</a:t>
            </a:r>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CA"/>
              <a:t>Approximating the value of an expression</a:t>
            </a:r>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CA"/>
              <a:t>Approximating the value of an expression</a:t>
            </a:r>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CA"/>
              <a:t>Approximating the value of an expression</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Approximating the value</a:t>
            </a:r>
            <a:br>
              <a:rPr lang="en-US" dirty="0"/>
            </a:br>
            <a:r>
              <a:rPr lang="en-US" dirty="0"/>
              <a:t>of an expression</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65684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CA"/>
              <a:t>Approximating the value of an expression</a:t>
            </a:r>
          </a:p>
        </p:txBody>
      </p:sp>
      <p:sp>
        <p:nvSpPr>
          <p:cNvPr id="6" name="Slide Number Placeholder 5"/>
          <p:cNvSpPr>
            <a:spLocks noGrp="1"/>
          </p:cNvSpPr>
          <p:nvPr>
            <p:ph type="sldNum" sz="quarter" idx="12"/>
          </p:nvPr>
        </p:nvSpPr>
        <p:spPr/>
        <p:txBody>
          <a:bodyPr/>
          <a:lstStyle/>
          <a:p>
            <a:fld id="{42EF6DC8-DA9C-4533-8A40-BB00A2545AF8}" type="slidenum">
              <a:rPr lang="en-CA" smtClean="0"/>
              <a:pPr/>
              <a:t>10</a:t>
            </a:fld>
            <a:endParaRPr lang="en-CA"/>
          </a:p>
        </p:txBody>
      </p:sp>
    </p:spTree>
    <p:extLst>
      <p:ext uri="{BB962C8B-B14F-4D97-AF65-F5344CB8AC3E}">
        <p14:creationId xmlns:p14="http://schemas.microsoft.com/office/powerpoint/2010/main" val="427249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7587842" cy="4525963"/>
          </a:xfrm>
        </p:spPr>
        <p:txBody>
          <a:bodyPr/>
          <a:lstStyle/>
          <a:p>
            <a:r>
              <a:rPr lang="en-US" dirty="0"/>
              <a:t>In this topic, we will</a:t>
            </a:r>
          </a:p>
          <a:p>
            <a:pPr lvl="1"/>
            <a:r>
              <a:rPr lang="en-US" dirty="0"/>
              <a:t>Describe what will be covered in the next topic</a:t>
            </a:r>
          </a:p>
          <a:p>
            <a:pPr lvl="2"/>
            <a:r>
              <a:rPr lang="en-US" dirty="0"/>
              <a:t>Evaluating a polynomial</a:t>
            </a:r>
          </a:p>
          <a:p>
            <a:pPr lvl="2"/>
            <a:r>
              <a:rPr lang="en-US" dirty="0"/>
              <a:t>Given periodic samples of of an actual function:</a:t>
            </a:r>
          </a:p>
          <a:p>
            <a:pPr lvl="3"/>
            <a:r>
              <a:rPr lang="en-US" dirty="0"/>
              <a:t>Estimate the value at a point</a:t>
            </a:r>
          </a:p>
          <a:p>
            <a:pPr lvl="3"/>
            <a:r>
              <a:rPr lang="en-US" dirty="0"/>
              <a:t>Estimate the derivative at a point</a:t>
            </a:r>
          </a:p>
          <a:p>
            <a:pPr lvl="3"/>
            <a:r>
              <a:rPr lang="en-US" dirty="0"/>
              <a:t>Estimate the integral over an interval</a:t>
            </a:r>
          </a:p>
          <a:p>
            <a:pPr lvl="1"/>
            <a:r>
              <a:rPr lang="en-US" dirty="0"/>
              <a:t>Introduce the idea that these samples may either be exact or samples that are combined with random errors</a:t>
            </a:r>
          </a:p>
          <a:p>
            <a:pPr lvl="1"/>
            <a:r>
              <a:rPr lang="en-US" dirty="0"/>
              <a:t>Describe how we will use different approaches in each case</a:t>
            </a:r>
          </a:p>
        </p:txBody>
      </p:sp>
      <p:sp>
        <p:nvSpPr>
          <p:cNvPr id="4" name="Footer Placeholder 3"/>
          <p:cNvSpPr>
            <a:spLocks noGrp="1"/>
          </p:cNvSpPr>
          <p:nvPr>
            <p:ph type="ftr" sz="quarter" idx="11"/>
          </p:nvPr>
        </p:nvSpPr>
        <p:spPr/>
        <p:txBody>
          <a:bodyPr/>
          <a:lstStyle/>
          <a:p>
            <a:r>
              <a:rPr lang="en-CA"/>
              <a:t>Approximating the value of an expression</a:t>
            </a:r>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spTree>
    <p:extLst>
      <p:ext uri="{BB962C8B-B14F-4D97-AF65-F5344CB8AC3E}">
        <p14:creationId xmlns:p14="http://schemas.microsoft.com/office/powerpoint/2010/main" val="283528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Approximating the value of an expression</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normAutofit lnSpcReduction="10000"/>
          </a:bodyPr>
          <a:lstStyle/>
          <a:p>
            <a:r>
              <a:rPr lang="en-US" dirty="0"/>
              <a:t>We start with approximating the value of a polynomial at a point</a:t>
            </a:r>
          </a:p>
          <a:p>
            <a:r>
              <a:rPr lang="en-US" dirty="0"/>
              <a:t>For the next three topics, we are sampling an actual value in either space or time represented by </a:t>
            </a:r>
            <a:r>
              <a:rPr lang="en-US" i="1" dirty="0">
                <a:latin typeface="Times New Roman" panose="02020603050405020304" pitchFamily="18" charset="0"/>
              </a:rPr>
              <a:t>f</a:t>
            </a:r>
            <a:r>
              <a:rPr lang="en-US" dirty="0">
                <a:latin typeface="Times New Roman" panose="02020603050405020304" pitchFamily="18" charset="0"/>
              </a:rPr>
              <a:t> (</a:t>
            </a:r>
            <a:r>
              <a:rPr lang="en-US" i="1" dirty="0">
                <a:latin typeface="Times New Roman" panose="02020603050405020304" pitchFamily="18" charset="0"/>
              </a:rPr>
              <a:t>x</a:t>
            </a:r>
            <a:r>
              <a:rPr lang="en-US" dirty="0">
                <a:latin typeface="Times New Roman" panose="02020603050405020304" pitchFamily="18" charset="0"/>
              </a:rPr>
              <a:t>)</a:t>
            </a:r>
            <a:r>
              <a:rPr lang="en-US" dirty="0"/>
              <a:t> and </a:t>
            </a:r>
            <a:r>
              <a:rPr lang="en-US" i="1" dirty="0">
                <a:latin typeface="Times New Roman" panose="02020603050405020304" pitchFamily="18" charset="0"/>
              </a:rPr>
              <a:t>y</a:t>
            </a:r>
            <a:r>
              <a:rPr lang="en-US" dirty="0">
                <a:latin typeface="Times New Roman" panose="02020603050405020304" pitchFamily="18" charset="0"/>
              </a:rPr>
              <a:t>(</a:t>
            </a:r>
            <a:r>
              <a:rPr lang="en-US" i="1" dirty="0">
                <a:latin typeface="Times New Roman" panose="02020603050405020304" pitchFamily="18" charset="0"/>
              </a:rPr>
              <a:t>t</a:t>
            </a:r>
            <a:r>
              <a:rPr lang="en-US" dirty="0">
                <a:latin typeface="Times New Roman" panose="02020603050405020304" pitchFamily="18" charset="0"/>
              </a:rPr>
              <a:t>)</a:t>
            </a:r>
            <a:r>
              <a:rPr lang="en-US" dirty="0"/>
              <a:t> </a:t>
            </a:r>
          </a:p>
          <a:p>
            <a:pPr lvl="1"/>
            <a:r>
              <a:rPr lang="en-US" dirty="0"/>
              <a:t>We will sample these functions at equally spaced points</a:t>
            </a:r>
          </a:p>
          <a:p>
            <a:pPr marL="0" indent="0" algn="ctr">
              <a:buNone/>
            </a:pP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 = </a:t>
            </a:r>
            <a:r>
              <a:rPr lang="en-US" i="1" dirty="0">
                <a:latin typeface="Times New Roman" panose="02020603050405020304" pitchFamily="18" charset="0"/>
              </a:rPr>
              <a:t>x</a:t>
            </a:r>
            <a:r>
              <a:rPr lang="en-US" baseline="-25000" dirty="0">
                <a:latin typeface="Times New Roman" panose="02020603050405020304" pitchFamily="18" charset="0"/>
              </a:rPr>
              <a:t>0</a:t>
            </a:r>
            <a:r>
              <a:rPr lang="en-US" dirty="0">
                <a:latin typeface="Times New Roman" panose="02020603050405020304" pitchFamily="18" charset="0"/>
              </a:rPr>
              <a:t> + </a:t>
            </a:r>
            <a:r>
              <a:rPr lang="en-US" i="1" dirty="0" err="1">
                <a:latin typeface="Times New Roman" panose="02020603050405020304" pitchFamily="18" charset="0"/>
              </a:rPr>
              <a:t>kh</a:t>
            </a:r>
            <a:r>
              <a:rPr lang="en-US" dirty="0">
                <a:latin typeface="Times New Roman" panose="02020603050405020304" pitchFamily="18" charset="0"/>
              </a:rPr>
              <a:t> </a:t>
            </a:r>
            <a:r>
              <a:rPr lang="en-US" dirty="0"/>
              <a:t>or </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 = </a:t>
            </a:r>
            <a:r>
              <a:rPr lang="en-US" i="1" dirty="0">
                <a:latin typeface="Times New Roman" panose="02020603050405020304" pitchFamily="18" charset="0"/>
              </a:rPr>
              <a:t>t</a:t>
            </a:r>
            <a:r>
              <a:rPr lang="en-US" baseline="-25000" dirty="0">
                <a:latin typeface="Times New Roman" panose="02020603050405020304" pitchFamily="18" charset="0"/>
              </a:rPr>
              <a:t>0</a:t>
            </a:r>
            <a:r>
              <a:rPr lang="en-US" dirty="0">
                <a:latin typeface="Times New Roman" panose="02020603050405020304" pitchFamily="18" charset="0"/>
              </a:rPr>
              <a:t> + </a:t>
            </a:r>
            <a:r>
              <a:rPr lang="en-US" i="1" dirty="0" err="1">
                <a:latin typeface="Times New Roman" panose="02020603050405020304" pitchFamily="18" charset="0"/>
              </a:rPr>
              <a:t>k</a:t>
            </a:r>
            <a:r>
              <a:rPr lang="en-US" dirty="0" err="1">
                <a:latin typeface="Symbol" panose="05050102010706020507" pitchFamily="18" charset="2"/>
              </a:rPr>
              <a:t>D</a:t>
            </a:r>
            <a:r>
              <a:rPr lang="en-US" i="1" dirty="0" err="1">
                <a:latin typeface="Times New Roman" panose="02020603050405020304" pitchFamily="18" charset="0"/>
              </a:rPr>
              <a:t>t</a:t>
            </a:r>
            <a:endParaRPr lang="en-US" dirty="0"/>
          </a:p>
          <a:p>
            <a:pPr lvl="1"/>
            <a:r>
              <a:rPr lang="en-US" dirty="0"/>
              <a:t>If we are describing the exact value of the functions,</a:t>
            </a:r>
            <a:br>
              <a:rPr lang="en-US" dirty="0"/>
            </a:br>
            <a:r>
              <a:rPr lang="en-US" dirty="0"/>
              <a:t>		we will write it as</a:t>
            </a:r>
          </a:p>
          <a:p>
            <a:pPr marL="0" indent="0" algn="ctr">
              <a:buNone/>
            </a:pP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a:t>
            </a:r>
            <a:r>
              <a:rPr lang="en-US" dirty="0"/>
              <a:t> or </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a:t>
            </a:r>
            <a:endParaRPr lang="en-US" dirty="0"/>
          </a:p>
          <a:p>
            <a:pPr lvl="1"/>
            <a:r>
              <a:rPr lang="en-US" dirty="0"/>
              <a:t>If we are sampling the value with a random error,</a:t>
            </a:r>
            <a:br>
              <a:rPr lang="en-US" dirty="0"/>
            </a:br>
            <a:r>
              <a:rPr lang="en-US" dirty="0"/>
              <a:t>		we will write it as</a:t>
            </a:r>
          </a:p>
          <a:p>
            <a:pPr marL="0" indent="0" algn="ctr">
              <a:buNone/>
            </a:pP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i="1" dirty="0" err="1">
                <a:latin typeface="Times New Roman" panose="02020603050405020304" pitchFamily="18" charset="0"/>
              </a:rPr>
              <a:t>f</a:t>
            </a:r>
            <a:r>
              <a:rPr lang="en-US" i="1" baseline="-25000" dirty="0" err="1">
                <a:latin typeface="Times New Roman" panose="02020603050405020304" pitchFamily="18" charset="0"/>
              </a:rPr>
              <a:t>k</a:t>
            </a:r>
            <a:r>
              <a:rPr lang="en-US" dirty="0">
                <a:latin typeface="Times New Roman" panose="02020603050405020304" pitchFamily="18" charset="0"/>
              </a:rPr>
              <a:t>)</a:t>
            </a:r>
            <a:r>
              <a:rPr lang="en-US" dirty="0"/>
              <a:t> or </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i="1" dirty="0" err="1">
                <a:latin typeface="Times New Roman" panose="02020603050405020304" pitchFamily="18" charset="0"/>
              </a:rPr>
              <a:t>y</a:t>
            </a:r>
            <a:r>
              <a:rPr lang="en-US" i="1" baseline="-25000" dirty="0" err="1">
                <a:latin typeface="Times New Roman" panose="02020603050405020304" pitchFamily="18" charset="0"/>
              </a:rPr>
              <a:t>k</a:t>
            </a:r>
            <a:r>
              <a:rPr lang="en-US" dirty="0">
                <a:latin typeface="Times New Roman" panose="02020603050405020304" pitchFamily="18" charset="0"/>
              </a:rPr>
              <a:t>)</a:t>
            </a:r>
          </a:p>
          <a:p>
            <a:pPr lvl="1"/>
            <a:r>
              <a:rPr lang="en-US" dirty="0"/>
              <a:t>Thus, </a:t>
            </a:r>
            <a:r>
              <a:rPr lang="en-US" i="1" dirty="0" err="1">
                <a:latin typeface="Times New Roman" panose="02020603050405020304" pitchFamily="18" charset="0"/>
              </a:rPr>
              <a:t>f</a:t>
            </a:r>
            <a:r>
              <a:rPr lang="en-US" i="1" baseline="-25000" dirty="0" err="1">
                <a:latin typeface="Times New Roman" panose="02020603050405020304" pitchFamily="18" charset="0"/>
              </a:rPr>
              <a:t>k</a:t>
            </a:r>
            <a:r>
              <a:rPr lang="en-US" dirty="0">
                <a:latin typeface="Times New Roman" panose="02020603050405020304" pitchFamily="18" charset="0"/>
              </a:rPr>
              <a:t> ≈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a:t>
            </a:r>
            <a:r>
              <a:rPr lang="en-US" dirty="0"/>
              <a:t> and </a:t>
            </a:r>
            <a:r>
              <a:rPr lang="en-US" i="1" dirty="0" err="1">
                <a:latin typeface="Times New Roman" panose="02020603050405020304" pitchFamily="18" charset="0"/>
              </a:rPr>
              <a:t>y</a:t>
            </a:r>
            <a:r>
              <a:rPr lang="en-US" i="1" baseline="-25000" dirty="0" err="1">
                <a:latin typeface="Times New Roman" panose="02020603050405020304" pitchFamily="18" charset="0"/>
              </a:rPr>
              <a:t>k</a:t>
            </a:r>
            <a:r>
              <a:rPr lang="en-US" dirty="0">
                <a:latin typeface="Times New Roman" panose="02020603050405020304" pitchFamily="18" charset="0"/>
              </a:rPr>
              <a:t> ≈ </a:t>
            </a: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a:t>
            </a:r>
            <a:endParaRPr lang="en-US" dirty="0"/>
          </a:p>
          <a:p>
            <a:pPr marL="0" indent="0" algn="ctr">
              <a:buNone/>
            </a:pPr>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CA"/>
              <a:t>Approximating the value of an expression</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3</a:t>
            </a:fld>
            <a:endParaRPr lang="en-CA"/>
          </a:p>
        </p:txBody>
      </p:sp>
    </p:spTree>
    <p:custDataLst>
      <p:tags r:id="rId1"/>
    </p:custDataLst>
    <p:extLst>
      <p:ext uri="{BB962C8B-B14F-4D97-AF65-F5344CB8AC3E}">
        <p14:creationId xmlns:p14="http://schemas.microsoft.com/office/powerpoint/2010/main" val="355068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Approximating the value of an expression</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Given exact values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a:t>
            </a:r>
            <a:r>
              <a:rPr lang="en-US" dirty="0"/>
              <a:t> or </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a:t>
            </a:r>
            <a:r>
              <a:rPr lang="en-US" dirty="0"/>
              <a:t>, we will</a:t>
            </a:r>
          </a:p>
          <a:p>
            <a:pPr lvl="1"/>
            <a:r>
              <a:rPr lang="en-US" dirty="0"/>
              <a:t>Approximate the value of an interpolating polynomial a point</a:t>
            </a:r>
          </a:p>
          <a:p>
            <a:pPr lvl="1"/>
            <a:r>
              <a:rPr lang="en-US" dirty="0"/>
              <a:t>Approximating the derivative of an expression at a point</a:t>
            </a:r>
          </a:p>
          <a:p>
            <a:pPr lvl="1"/>
            <a:r>
              <a:rPr lang="en-US" dirty="0"/>
              <a:t>Approximating a definite integral</a:t>
            </a:r>
          </a:p>
          <a:p>
            <a:pPr lvl="1"/>
            <a:endParaRPr lang="en-US" dirty="0"/>
          </a:p>
          <a:p>
            <a:r>
              <a:rPr lang="en-US" dirty="0"/>
              <a:t>Exact values may be used when we run simulations:</a:t>
            </a:r>
          </a:p>
          <a:p>
            <a:pPr lvl="1"/>
            <a:r>
              <a:rPr lang="en-US" dirty="0"/>
              <a:t>We have a function </a:t>
            </a:r>
            <a:r>
              <a:rPr lang="en-US" i="1" dirty="0">
                <a:latin typeface="Times New Roman" panose="02020603050405020304" pitchFamily="18" charset="0"/>
              </a:rPr>
              <a:t>y</a:t>
            </a:r>
            <a:r>
              <a:rPr lang="en-US" dirty="0"/>
              <a:t> that describes the potential difference across a battery over time</a:t>
            </a:r>
          </a:p>
          <a:p>
            <a:r>
              <a:rPr lang="en-US" dirty="0"/>
              <a:t>Exact values may be the result of a solution to a simple differential equation with initial- or boundary-values</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CA"/>
              <a:t>Approximating the value of an expression</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4</a:t>
            </a:fld>
            <a:endParaRPr lang="en-CA"/>
          </a:p>
        </p:txBody>
      </p:sp>
    </p:spTree>
    <p:custDataLst>
      <p:tags r:id="rId1"/>
    </p:custDataLst>
    <p:extLst>
      <p:ext uri="{BB962C8B-B14F-4D97-AF65-F5344CB8AC3E}">
        <p14:creationId xmlns:p14="http://schemas.microsoft.com/office/powerpoint/2010/main" val="260388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Approximating the value of an expression</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noAutofit/>
          </a:bodyPr>
          <a:lstStyle/>
          <a:p>
            <a:r>
              <a:rPr lang="en-US" dirty="0"/>
              <a:t>Next, however, we will assume that the samples have significant random error in the samples </a:t>
            </a:r>
            <a:r>
              <a:rPr lang="en-US" i="1" dirty="0" err="1">
                <a:latin typeface="Times New Roman" panose="02020603050405020304" pitchFamily="18" charset="0"/>
              </a:rPr>
              <a:t>f</a:t>
            </a:r>
            <a:r>
              <a:rPr lang="en-US" i="1" baseline="-25000" dirty="0" err="1">
                <a:latin typeface="Times New Roman" panose="02020603050405020304" pitchFamily="18" charset="0"/>
              </a:rPr>
              <a:t>k</a:t>
            </a:r>
            <a:r>
              <a:rPr lang="en-US" i="1" baseline="-25000" dirty="0"/>
              <a:t> </a:t>
            </a:r>
            <a:r>
              <a:rPr lang="en-US" dirty="0"/>
              <a:t> or </a:t>
            </a:r>
            <a:r>
              <a:rPr lang="en-US" i="1" dirty="0" err="1">
                <a:latin typeface="Times New Roman" panose="02020603050405020304" pitchFamily="18" charset="0"/>
              </a:rPr>
              <a:t>y</a:t>
            </a:r>
            <a:r>
              <a:rPr lang="en-US" i="1" baseline="-25000" dirty="0" err="1">
                <a:latin typeface="Times New Roman" panose="02020603050405020304" pitchFamily="18" charset="0"/>
              </a:rPr>
              <a:t>k</a:t>
            </a:r>
            <a:r>
              <a:rPr lang="en-US" dirty="0"/>
              <a:t> values</a:t>
            </a:r>
          </a:p>
          <a:p>
            <a:pPr lvl="1"/>
            <a:r>
              <a:rPr lang="en-US" dirty="0"/>
              <a:t>The previous approximations will be useless</a:t>
            </a:r>
          </a:p>
          <a:p>
            <a:pPr lvl="1"/>
            <a:r>
              <a:rPr lang="en-US" dirty="0"/>
              <a:t>We will expand on linear algebra and introduce the concept of least-squares best-fitting linear regression</a:t>
            </a:r>
          </a:p>
          <a:p>
            <a:pPr lvl="1"/>
            <a:r>
              <a:rPr lang="en-US" dirty="0"/>
              <a:t>The least-squares best-fitting linear or quadratic polynomials will significantly aid us in estimating the underlying values</a:t>
            </a:r>
          </a:p>
          <a:p>
            <a:pPr lvl="1"/>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CA"/>
              <a:t>Approximating the value of an expression</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5</a:t>
            </a:fld>
            <a:endParaRPr lang="en-CA"/>
          </a:p>
        </p:txBody>
      </p:sp>
    </p:spTree>
    <p:custDataLst>
      <p:tags r:id="rId1"/>
    </p:custDataLst>
    <p:extLst>
      <p:ext uri="{BB962C8B-B14F-4D97-AF65-F5344CB8AC3E}">
        <p14:creationId xmlns:p14="http://schemas.microsoft.com/office/powerpoint/2010/main" val="372878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435130" cy="4525963"/>
          </a:xfrm>
        </p:spPr>
        <p:txBody>
          <a:bodyPr>
            <a:normAutofit fontScale="92500" lnSpcReduction="10000"/>
          </a:bodyPr>
          <a:lstStyle/>
          <a:p>
            <a:r>
              <a:rPr lang="en-US" dirty="0"/>
              <a:t>Following this topic, you now</a:t>
            </a:r>
          </a:p>
          <a:p>
            <a:pPr lvl="1"/>
            <a:r>
              <a:rPr lang="en-US" dirty="0"/>
              <a:t>Have an overview of the ideas to be covered in this topic</a:t>
            </a:r>
          </a:p>
          <a:p>
            <a:pPr lvl="1"/>
            <a:r>
              <a:rPr lang="en-US" dirty="0"/>
              <a:t>Understand that functions representing actual values that are being sampled either in space or time: </a:t>
            </a:r>
            <a:r>
              <a:rPr lang="en-US" i="1" dirty="0">
                <a:latin typeface="Times New Roman" panose="02020603050405020304" pitchFamily="18" charset="0"/>
              </a:rPr>
              <a:t>f </a:t>
            </a:r>
            <a:r>
              <a:rPr lang="en-US" dirty="0">
                <a:latin typeface="Times New Roman" panose="02020603050405020304" pitchFamily="18" charset="0"/>
              </a:rPr>
              <a:t>(</a:t>
            </a:r>
            <a:r>
              <a:rPr lang="en-US" i="1" dirty="0">
                <a:latin typeface="Times New Roman" panose="02020603050405020304" pitchFamily="18" charset="0"/>
              </a:rPr>
              <a:t>x</a:t>
            </a:r>
            <a:r>
              <a:rPr lang="en-US" dirty="0">
                <a:latin typeface="Times New Roman" panose="02020603050405020304" pitchFamily="18" charset="0"/>
              </a:rPr>
              <a:t>)</a:t>
            </a:r>
            <a:r>
              <a:rPr lang="en-US" dirty="0"/>
              <a:t> or </a:t>
            </a:r>
            <a:r>
              <a:rPr lang="en-US" i="1" dirty="0">
                <a:latin typeface="Times New Roman" panose="02020603050405020304" pitchFamily="18" charset="0"/>
              </a:rPr>
              <a:t>y</a:t>
            </a:r>
            <a:r>
              <a:rPr lang="en-US" dirty="0">
                <a:latin typeface="Times New Roman" panose="02020603050405020304" pitchFamily="18" charset="0"/>
              </a:rPr>
              <a:t>(</a:t>
            </a:r>
            <a:r>
              <a:rPr lang="en-US" i="1" dirty="0">
                <a:latin typeface="Times New Roman" panose="02020603050405020304" pitchFamily="18" charset="0"/>
              </a:rPr>
              <a:t>t</a:t>
            </a:r>
            <a:r>
              <a:rPr lang="en-US" dirty="0">
                <a:latin typeface="Times New Roman" panose="02020603050405020304" pitchFamily="18" charset="0"/>
              </a:rPr>
              <a:t>)</a:t>
            </a:r>
          </a:p>
          <a:p>
            <a:pPr lvl="1"/>
            <a:r>
              <a:rPr lang="en-US" dirty="0"/>
              <a:t>Are </a:t>
            </a:r>
            <a:r>
              <a:rPr lang="en-US"/>
              <a:t>aware we can </a:t>
            </a:r>
            <a:r>
              <a:rPr lang="en-US" dirty="0"/>
              <a:t>only sample them periodically:</a:t>
            </a:r>
          </a:p>
          <a:p>
            <a:pPr marL="457200" lvl="1" indent="0" algn="ctr">
              <a:buNone/>
            </a:pPr>
            <a:r>
              <a:rPr lang="en-US" dirty="0"/>
              <a:t>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 = </a:t>
            </a:r>
            <a:r>
              <a:rPr lang="en-US" i="1" dirty="0">
                <a:latin typeface="Times New Roman" panose="02020603050405020304" pitchFamily="18" charset="0"/>
              </a:rPr>
              <a:t>x</a:t>
            </a:r>
            <a:r>
              <a:rPr lang="en-US" baseline="-25000" dirty="0">
                <a:latin typeface="Times New Roman" panose="02020603050405020304" pitchFamily="18" charset="0"/>
              </a:rPr>
              <a:t>0</a:t>
            </a:r>
            <a:r>
              <a:rPr lang="en-US" dirty="0">
                <a:latin typeface="Times New Roman" panose="02020603050405020304" pitchFamily="18" charset="0"/>
              </a:rPr>
              <a:t> + </a:t>
            </a:r>
            <a:r>
              <a:rPr lang="en-US" i="1" dirty="0" err="1">
                <a:latin typeface="Times New Roman" panose="02020603050405020304" pitchFamily="18" charset="0"/>
              </a:rPr>
              <a:t>kh</a:t>
            </a:r>
            <a:r>
              <a:rPr lang="en-US" i="1" dirty="0">
                <a:latin typeface="Times New Roman" panose="02020603050405020304" pitchFamily="18" charset="0"/>
              </a:rPr>
              <a:t> </a:t>
            </a:r>
            <a:r>
              <a:rPr lang="en-US" dirty="0"/>
              <a:t>or</a:t>
            </a:r>
            <a:r>
              <a:rPr lang="en-US" i="1" dirty="0">
                <a:latin typeface="Times New Roman" panose="02020603050405020304" pitchFamily="18" charset="0"/>
              </a:rPr>
              <a:t> </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 = </a:t>
            </a:r>
            <a:r>
              <a:rPr lang="en-US" i="1" dirty="0">
                <a:latin typeface="Times New Roman" panose="02020603050405020304" pitchFamily="18" charset="0"/>
              </a:rPr>
              <a:t>t</a:t>
            </a:r>
            <a:r>
              <a:rPr lang="en-US" baseline="-25000" dirty="0">
                <a:latin typeface="Times New Roman" panose="02020603050405020304" pitchFamily="18" charset="0"/>
              </a:rPr>
              <a:t>0</a:t>
            </a:r>
            <a:r>
              <a:rPr lang="en-US" dirty="0">
                <a:latin typeface="Times New Roman" panose="02020603050405020304" pitchFamily="18" charset="0"/>
              </a:rPr>
              <a:t> + </a:t>
            </a:r>
            <a:r>
              <a:rPr lang="en-US" i="1" dirty="0" err="1">
                <a:latin typeface="Times New Roman" panose="02020603050405020304" pitchFamily="18" charset="0"/>
              </a:rPr>
              <a:t>k</a:t>
            </a:r>
            <a:r>
              <a:rPr lang="en-US" dirty="0" err="1">
                <a:latin typeface="Symbol" panose="05050102010706020507" pitchFamily="18" charset="2"/>
              </a:rPr>
              <a:t>D</a:t>
            </a:r>
            <a:r>
              <a:rPr lang="en-US" i="1" dirty="0" err="1">
                <a:latin typeface="Times New Roman" panose="02020603050405020304" pitchFamily="18" charset="0"/>
              </a:rPr>
              <a:t>t</a:t>
            </a:r>
            <a:endParaRPr lang="en-US" dirty="0"/>
          </a:p>
          <a:p>
            <a:pPr lvl="1"/>
            <a:r>
              <a:rPr lang="en-US" dirty="0"/>
              <a:t>Understand that the samples may either be</a:t>
            </a:r>
          </a:p>
          <a:p>
            <a:pPr lvl="2"/>
            <a:r>
              <a:rPr lang="en-US" dirty="0"/>
              <a:t>Exact:</a:t>
            </a:r>
            <a:r>
              <a:rPr lang="en-US" i="1" dirty="0">
                <a:latin typeface="Times New Roman" panose="02020603050405020304" pitchFamily="18" charset="0"/>
              </a:rPr>
              <a:t> f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a:t>
            </a:r>
            <a:r>
              <a:rPr lang="en-US" dirty="0"/>
              <a:t> or </a:t>
            </a: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a:t>
            </a:r>
          </a:p>
          <a:p>
            <a:pPr lvl="2"/>
            <a:r>
              <a:rPr lang="en-US" dirty="0"/>
              <a:t>Combined with error:</a:t>
            </a:r>
            <a:r>
              <a:rPr lang="en-US" i="1" dirty="0">
                <a:latin typeface="Times New Roman" panose="02020603050405020304" pitchFamily="18" charset="0"/>
              </a:rPr>
              <a:t> </a:t>
            </a:r>
            <a:r>
              <a:rPr lang="en-US" i="1" dirty="0" err="1">
                <a:latin typeface="Times New Roman" panose="02020603050405020304" pitchFamily="18" charset="0"/>
              </a:rPr>
              <a:t>f</a:t>
            </a:r>
            <a:r>
              <a:rPr lang="en-US" i="1" baseline="-25000" dirty="0" err="1">
                <a:latin typeface="Times New Roman" panose="02020603050405020304" pitchFamily="18" charset="0"/>
              </a:rPr>
              <a:t>k</a:t>
            </a:r>
            <a:r>
              <a:rPr lang="en-US" dirty="0"/>
              <a:t> or </a:t>
            </a:r>
            <a:r>
              <a:rPr lang="en-US" i="1" dirty="0" err="1">
                <a:latin typeface="Times New Roman" panose="02020603050405020304" pitchFamily="18" charset="0"/>
              </a:rPr>
              <a:t>y</a:t>
            </a:r>
            <a:r>
              <a:rPr lang="en-US" i="1" baseline="-25000" dirty="0" err="1">
                <a:latin typeface="Times New Roman" panose="02020603050405020304" pitchFamily="18" charset="0"/>
              </a:rPr>
              <a:t>k</a:t>
            </a:r>
            <a:endParaRPr lang="en-US" dirty="0"/>
          </a:p>
          <a:p>
            <a:pPr lvl="1"/>
            <a:r>
              <a:rPr lang="en-US" dirty="0"/>
              <a:t>Are aware that we will try to approximate the value of polynomials interpolating these points, the derivatives at</a:t>
            </a:r>
            <a:br>
              <a:rPr lang="en-US" dirty="0"/>
            </a:br>
            <a:r>
              <a:rPr lang="en-US" dirty="0"/>
              <a:t>these points, and integrals over a sequence of these points</a:t>
            </a:r>
          </a:p>
          <a:p>
            <a:pPr lvl="1"/>
            <a:r>
              <a:rPr lang="en-US" dirty="0"/>
              <a:t>Understand the goal is to approximate as closely as possible</a:t>
            </a:r>
            <a:br>
              <a:rPr lang="en-US" dirty="0"/>
            </a:br>
            <a:r>
              <a:rPr lang="en-US" dirty="0"/>
              <a:t>these properties of the actual functions </a:t>
            </a:r>
            <a:r>
              <a:rPr lang="en-US" i="1" dirty="0">
                <a:latin typeface="Times New Roman" panose="02020603050405020304" pitchFamily="18" charset="0"/>
              </a:rPr>
              <a:t>f </a:t>
            </a:r>
            <a:r>
              <a:rPr lang="en-US" dirty="0">
                <a:latin typeface="Times New Roman" panose="02020603050405020304" pitchFamily="18" charset="0"/>
              </a:rPr>
              <a:t>(</a:t>
            </a:r>
            <a:r>
              <a:rPr lang="en-US" i="1" dirty="0">
                <a:latin typeface="Times New Roman" panose="02020603050405020304" pitchFamily="18" charset="0"/>
              </a:rPr>
              <a:t>x</a:t>
            </a:r>
            <a:r>
              <a:rPr lang="en-US" dirty="0">
                <a:latin typeface="Times New Roman" panose="02020603050405020304" pitchFamily="18" charset="0"/>
              </a:rPr>
              <a:t>)</a:t>
            </a:r>
            <a:r>
              <a:rPr lang="en-US" i="1" dirty="0"/>
              <a:t> and </a:t>
            </a:r>
            <a:r>
              <a:rPr lang="en-US" i="1" dirty="0">
                <a:latin typeface="Times New Roman" panose="02020603050405020304" pitchFamily="18" charset="0"/>
              </a:rPr>
              <a:t>y</a:t>
            </a:r>
            <a:r>
              <a:rPr lang="en-US" dirty="0">
                <a:latin typeface="Times New Roman" panose="02020603050405020304" pitchFamily="18" charset="0"/>
              </a:rPr>
              <a:t>(</a:t>
            </a:r>
            <a:r>
              <a:rPr lang="en-US" i="1" dirty="0">
                <a:latin typeface="Times New Roman" panose="02020603050405020304" pitchFamily="18" charset="0"/>
              </a:rPr>
              <a:t>t</a:t>
            </a:r>
            <a:r>
              <a:rPr lang="en-US" dirty="0">
                <a:latin typeface="Times New Roman" panose="02020603050405020304" pitchFamily="18" charset="0"/>
              </a:rPr>
              <a:t>)</a:t>
            </a:r>
            <a:endParaRPr lang="en-US" i="1"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CA"/>
              <a:t>Approximating the value of an expression</a:t>
            </a:r>
          </a:p>
        </p:txBody>
      </p:sp>
      <p:sp>
        <p:nvSpPr>
          <p:cNvPr id="6" name="Slide Number Placeholder 5"/>
          <p:cNvSpPr>
            <a:spLocks noGrp="1"/>
          </p:cNvSpPr>
          <p:nvPr>
            <p:ph type="sldNum" sz="quarter" idx="12"/>
          </p:nvPr>
        </p:nvSpPr>
        <p:spPr/>
        <p:txBody>
          <a:bodyPr/>
          <a:lstStyle/>
          <a:p>
            <a:fld id="{42EF6DC8-DA9C-4533-8A40-BB00A2545AF8}" type="slidenum">
              <a:rPr lang="en-CA" smtClean="0"/>
              <a:pPr/>
              <a:t>6</a:t>
            </a:fld>
            <a:endParaRPr lang="en-CA"/>
          </a:p>
        </p:txBody>
      </p:sp>
    </p:spTree>
    <p:custDataLst>
      <p:tags r:id="rId1"/>
    </p:custDataLst>
    <p:extLst>
      <p:ext uri="{BB962C8B-B14F-4D97-AF65-F5344CB8AC3E}">
        <p14:creationId xmlns:p14="http://schemas.microsoft.com/office/powerpoint/2010/main" val="2475975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https://en.wikipedia.org/wiki/Numerical_analysis</a:t>
            </a:r>
          </a:p>
        </p:txBody>
      </p:sp>
      <p:sp>
        <p:nvSpPr>
          <p:cNvPr id="4" name="Footer Placeholder 3"/>
          <p:cNvSpPr>
            <a:spLocks noGrp="1"/>
          </p:cNvSpPr>
          <p:nvPr>
            <p:ph type="ftr" sz="quarter" idx="11"/>
          </p:nvPr>
        </p:nvSpPr>
        <p:spPr/>
        <p:txBody>
          <a:bodyPr/>
          <a:lstStyle/>
          <a:p>
            <a:r>
              <a:rPr lang="en-CA"/>
              <a:t>Approximating the value of an expression</a:t>
            </a:r>
          </a:p>
        </p:txBody>
      </p:sp>
      <p:sp>
        <p:nvSpPr>
          <p:cNvPr id="6" name="Slide Number Placeholder 5"/>
          <p:cNvSpPr>
            <a:spLocks noGrp="1"/>
          </p:cNvSpPr>
          <p:nvPr>
            <p:ph type="sldNum" sz="quarter" idx="12"/>
          </p:nvPr>
        </p:nvSpPr>
        <p:spPr/>
        <p:txBody>
          <a:bodyPr/>
          <a:lstStyle/>
          <a:p>
            <a:fld id="{42EF6DC8-DA9C-4533-8A40-BB00A2545AF8}" type="slidenum">
              <a:rPr lang="en-CA" smtClean="0"/>
              <a:pPr/>
              <a:t>7</a:t>
            </a:fld>
            <a:endParaRPr lang="en-CA"/>
          </a:p>
        </p:txBody>
      </p:sp>
    </p:spTree>
    <p:extLst>
      <p:ext uri="{BB962C8B-B14F-4D97-AF65-F5344CB8AC3E}">
        <p14:creationId xmlns:p14="http://schemas.microsoft.com/office/powerpoint/2010/main" val="1740462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err="1"/>
              <a:t>Tazik</a:t>
            </a:r>
            <a:r>
              <a:rPr lang="en-US" sz="1800"/>
              <a:t> Shahjahan for pointing out typos.</a:t>
            </a:r>
            <a:endParaRPr lang="en-CA" sz="1800" dirty="0"/>
          </a:p>
        </p:txBody>
      </p:sp>
      <p:sp>
        <p:nvSpPr>
          <p:cNvPr id="4" name="Footer Placeholder 3"/>
          <p:cNvSpPr>
            <a:spLocks noGrp="1"/>
          </p:cNvSpPr>
          <p:nvPr>
            <p:ph type="ftr" sz="quarter" idx="11"/>
          </p:nvPr>
        </p:nvSpPr>
        <p:spPr/>
        <p:txBody>
          <a:bodyPr/>
          <a:lstStyle/>
          <a:p>
            <a:r>
              <a:rPr lang="en-CA"/>
              <a:t>Approximating the value of an expression</a:t>
            </a:r>
          </a:p>
        </p:txBody>
      </p:sp>
      <p:sp>
        <p:nvSpPr>
          <p:cNvPr id="6" name="Slide Number Placeholder 5"/>
          <p:cNvSpPr>
            <a:spLocks noGrp="1"/>
          </p:cNvSpPr>
          <p:nvPr>
            <p:ph type="sldNum" sz="quarter" idx="12"/>
          </p:nvPr>
        </p:nvSpPr>
        <p:spPr/>
        <p:txBody>
          <a:bodyPr/>
          <a:lstStyle/>
          <a:p>
            <a:fld id="{42EF6DC8-DA9C-4533-8A40-BB00A2545AF8}" type="slidenum">
              <a:rPr lang="en-CA" smtClean="0"/>
              <a:pPr/>
              <a:t>8</a:t>
            </a:fld>
            <a:endParaRPr lang="en-CA"/>
          </a:p>
        </p:txBody>
      </p:sp>
    </p:spTree>
    <p:extLst>
      <p:ext uri="{BB962C8B-B14F-4D97-AF65-F5344CB8AC3E}">
        <p14:creationId xmlns:p14="http://schemas.microsoft.com/office/powerpoint/2010/main" val="886795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CA"/>
              <a:t>Approximating the value of an expression</a:t>
            </a:r>
          </a:p>
        </p:txBody>
      </p:sp>
      <p:sp>
        <p:nvSpPr>
          <p:cNvPr id="7" name="Slide Number Placeholder 6"/>
          <p:cNvSpPr>
            <a:spLocks noGrp="1"/>
          </p:cNvSpPr>
          <p:nvPr>
            <p:ph type="sldNum" sz="quarter" idx="12"/>
          </p:nvPr>
        </p:nvSpPr>
        <p:spPr/>
        <p:txBody>
          <a:bodyPr/>
          <a:lstStyle/>
          <a:p>
            <a:fld id="{42EF6DC8-DA9C-4533-8A40-BB00A2545AF8}" type="slidenum">
              <a:rPr lang="en-CA" smtClean="0"/>
              <a:pPr/>
              <a:t>9</a:t>
            </a:fld>
            <a:endParaRPr lang="en-CA"/>
          </a:p>
        </p:txBody>
      </p:sp>
    </p:spTree>
    <p:extLst>
      <p:ext uri="{BB962C8B-B14F-4D97-AF65-F5344CB8AC3E}">
        <p14:creationId xmlns:p14="http://schemas.microsoft.com/office/powerpoint/2010/main" val="11315853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1.4|21.9|43.5|44.8|28.1"/>
</p:tagLst>
</file>

<file path=ppt/tags/tag2.xml><?xml version="1.0" encoding="utf-8"?>
<p:tagLst xmlns:a="http://schemas.openxmlformats.org/drawingml/2006/main" xmlns:r="http://schemas.openxmlformats.org/officeDocument/2006/relationships" xmlns:p="http://schemas.openxmlformats.org/presentationml/2006/main">
  <p:tag name="TIMING" val="|16|25|12.7|7.1|5.9|10.3"/>
</p:tagLst>
</file>

<file path=ppt/tags/tag3.xml><?xml version="1.0" encoding="utf-8"?>
<p:tagLst xmlns:a="http://schemas.openxmlformats.org/drawingml/2006/main" xmlns:r="http://schemas.openxmlformats.org/officeDocument/2006/relationships" xmlns:p="http://schemas.openxmlformats.org/presentationml/2006/main">
  <p:tag name="TIMING" val="|68|10.3|10.3"/>
</p:tagLst>
</file>

<file path=ppt/tags/tag4.xml><?xml version="1.0" encoding="utf-8"?>
<p:tagLst xmlns:a="http://schemas.openxmlformats.org/drawingml/2006/main" xmlns:r="http://schemas.openxmlformats.org/officeDocument/2006/relationships" xmlns:p="http://schemas.openxmlformats.org/presentationml/2006/main">
  <p:tag name="TIMING" val="|3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93376</TotalTime>
  <Words>820</Words>
  <Application>Microsoft Office PowerPoint</Application>
  <PresentationFormat>On-screen Show (4:3)</PresentationFormat>
  <Paragraphs>77</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Bookman Old Style</vt:lpstr>
      <vt:lpstr>Calibri</vt:lpstr>
      <vt:lpstr>Cambria</vt:lpstr>
      <vt:lpstr>Consolas</vt:lpstr>
      <vt:lpstr>Constantia</vt:lpstr>
      <vt:lpstr>Georgia</vt:lpstr>
      <vt:lpstr>Symbol</vt:lpstr>
      <vt:lpstr>Times New Roman</vt:lpstr>
      <vt:lpstr>Office Theme</vt:lpstr>
      <vt:lpstr>Approximating the value of an expression</vt:lpstr>
      <vt:lpstr>Introduction</vt:lpstr>
      <vt:lpstr>Approximating the value of an expression</vt:lpstr>
      <vt:lpstr>Approximating the value of an expression</vt:lpstr>
      <vt:lpstr>Approximating the value of an expression</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Harder</cp:lastModifiedBy>
  <cp:revision>1627</cp:revision>
  <dcterms:created xsi:type="dcterms:W3CDTF">2020-04-30T19:27:29Z</dcterms:created>
  <dcterms:modified xsi:type="dcterms:W3CDTF">2025-01-24T13:19:35Z</dcterms:modified>
</cp:coreProperties>
</file>